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moresa" charset="0"/>
      <p:regular r:id="rId17"/>
    </p:embeddedFont>
    <p:embeddedFont>
      <p:font typeface="Codec Pro Bold" panose="020B0604020202020204" charset="0"/>
      <p:regular r:id="rId18"/>
    </p:embeddedFont>
    <p:embeddedFont>
      <p:font typeface="EB Garamond Semi-Bold Italics" panose="020B0604020202020204" charset="0"/>
      <p:regular r:id="rId19"/>
    </p:embeddedFont>
    <p:embeddedFont>
      <p:font typeface="Fibre" panose="020B0604020202020204" charset="0"/>
      <p:regular r:id="rId20"/>
    </p:embeddedFont>
    <p:embeddedFont>
      <p:font typeface="Gochi Hand" panose="020B0604020202020204" charset="0"/>
      <p:regular r:id="rId21"/>
    </p:embeddedFont>
    <p:embeddedFont>
      <p:font typeface="Open Sans" panose="020B0606030504020204" pitchFamily="34" charset="0"/>
      <p:regular r:id="rId22"/>
      <p:boldItalic r:id="rId23"/>
    </p:embeddedFont>
    <p:embeddedFont>
      <p:font typeface="Open Sans Bold" panose="020B0806030504020204" charset="0"/>
      <p:regular r:id="rId24"/>
    </p:embeddedFont>
    <p:embeddedFont>
      <p:font typeface="Open Sans Bold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7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2043" y="391842"/>
            <a:ext cx="20832203" cy="12269181"/>
            <a:chOff x="0" y="0"/>
            <a:chExt cx="27776271" cy="16358908"/>
          </a:xfrm>
        </p:grpSpPr>
        <p:grpSp>
          <p:nvGrpSpPr>
            <p:cNvPr id="3" name="Group 3"/>
            <p:cNvGrpSpPr/>
            <p:nvPr/>
          </p:nvGrpSpPr>
          <p:grpSpPr>
            <a:xfrm>
              <a:off x="3074579" y="6170445"/>
              <a:ext cx="2781712" cy="1300502"/>
              <a:chOff x="0" y="0"/>
              <a:chExt cx="549474" cy="2568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121701" y="6136651"/>
              <a:ext cx="2781712" cy="1300502"/>
              <a:chOff x="0" y="0"/>
              <a:chExt cx="549474" cy="25688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465435" y="7636047"/>
              <a:ext cx="2781712" cy="1300502"/>
              <a:chOff x="0" y="0"/>
              <a:chExt cx="549474" cy="2568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512557" y="7669840"/>
              <a:ext cx="2781712" cy="1300502"/>
              <a:chOff x="0" y="0"/>
              <a:chExt cx="549474" cy="25688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0559679" y="7636047"/>
              <a:ext cx="2781712" cy="1300502"/>
              <a:chOff x="0" y="0"/>
              <a:chExt cx="549474" cy="25688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8903413" y="9135442"/>
              <a:ext cx="2781712" cy="1300502"/>
              <a:chOff x="0" y="0"/>
              <a:chExt cx="549474" cy="25688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1094945" y="266481"/>
              <a:ext cx="2781712" cy="1300502"/>
              <a:chOff x="0" y="0"/>
              <a:chExt cx="549474" cy="25688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4142067" y="232687"/>
              <a:ext cx="2781712" cy="1300502"/>
              <a:chOff x="0" y="0"/>
              <a:chExt cx="549474" cy="25688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485800" y="1732083"/>
              <a:ext cx="2781712" cy="1300502"/>
              <a:chOff x="0" y="0"/>
              <a:chExt cx="549474" cy="25688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0241193" y="10891082"/>
              <a:ext cx="2781712" cy="1300502"/>
              <a:chOff x="0" y="0"/>
              <a:chExt cx="549474" cy="25688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3470998" y="9121494"/>
              <a:ext cx="2781712" cy="1300502"/>
              <a:chOff x="0" y="0"/>
              <a:chExt cx="549474" cy="25688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21814732" y="10620889"/>
              <a:ext cx="2781712" cy="1300502"/>
              <a:chOff x="0" y="0"/>
              <a:chExt cx="549474" cy="25688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1947437" y="3665939"/>
              <a:ext cx="2781712" cy="1300502"/>
              <a:chOff x="0" y="0"/>
              <a:chExt cx="549474" cy="25688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4994559" y="3632145"/>
              <a:ext cx="2781712" cy="1300502"/>
              <a:chOff x="0" y="0"/>
              <a:chExt cx="549474" cy="256889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0" y="0"/>
              <a:ext cx="2781712" cy="1300502"/>
              <a:chOff x="0" y="0"/>
              <a:chExt cx="549474" cy="25688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37978" y="1499396"/>
              <a:ext cx="2781712" cy="1300502"/>
              <a:chOff x="0" y="0"/>
              <a:chExt cx="549474" cy="25688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2781712" y="2998791"/>
              <a:ext cx="2781712" cy="1300502"/>
              <a:chOff x="0" y="0"/>
              <a:chExt cx="549474" cy="25688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14220755" y="849145"/>
              <a:ext cx="7726682" cy="15509764"/>
            </a:xfrm>
            <a:custGeom>
              <a:avLst/>
              <a:gdLst/>
              <a:ahLst/>
              <a:cxnLst/>
              <a:rect l="l" t="t" r="r" b="b"/>
              <a:pathLst>
                <a:path w="7726682" h="15509764">
                  <a:moveTo>
                    <a:pt x="0" y="0"/>
                  </a:moveTo>
                  <a:lnTo>
                    <a:pt x="7726682" y="0"/>
                  </a:lnTo>
                  <a:lnTo>
                    <a:pt x="7726682" y="15509763"/>
                  </a:lnTo>
                  <a:lnTo>
                    <a:pt x="0" y="15509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AutoShape 55"/>
            <p:cNvSpPr/>
            <p:nvPr/>
          </p:nvSpPr>
          <p:spPr>
            <a:xfrm flipV="1">
              <a:off x="22218810" y="11239111"/>
              <a:ext cx="0" cy="4836149"/>
            </a:xfrm>
            <a:prstGeom prst="line">
              <a:avLst/>
            </a:prstGeom>
            <a:ln w="279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AutoShape 56"/>
            <p:cNvSpPr/>
            <p:nvPr/>
          </p:nvSpPr>
          <p:spPr>
            <a:xfrm flipV="1">
              <a:off x="24245807" y="9023812"/>
              <a:ext cx="0" cy="7051449"/>
            </a:xfrm>
            <a:prstGeom prst="line">
              <a:avLst/>
            </a:prstGeom>
            <a:ln w="279400" cap="flat">
              <a:solidFill>
                <a:srgbClr val="F1F1F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22079110" y="6467020"/>
              <a:ext cx="4173600" cy="3475470"/>
            </a:xfrm>
            <a:custGeom>
              <a:avLst/>
              <a:gdLst/>
              <a:ahLst/>
              <a:cxnLst/>
              <a:rect l="l" t="t" r="r" b="b"/>
              <a:pathLst>
                <a:path w="4173600" h="3475470">
                  <a:moveTo>
                    <a:pt x="0" y="0"/>
                  </a:moveTo>
                  <a:lnTo>
                    <a:pt x="4173600" y="0"/>
                  </a:lnTo>
                  <a:lnTo>
                    <a:pt x="4173600" y="3475470"/>
                  </a:lnTo>
                  <a:lnTo>
                    <a:pt x="0" y="3475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58"/>
            <p:cNvSpPr/>
            <p:nvPr/>
          </p:nvSpPr>
          <p:spPr>
            <a:xfrm rot="-458764">
              <a:off x="20249614" y="8914287"/>
              <a:ext cx="3658992" cy="3213260"/>
            </a:xfrm>
            <a:custGeom>
              <a:avLst/>
              <a:gdLst/>
              <a:ahLst/>
              <a:cxnLst/>
              <a:rect l="l" t="t" r="r" b="b"/>
              <a:pathLst>
                <a:path w="3658992" h="3213260">
                  <a:moveTo>
                    <a:pt x="0" y="0"/>
                  </a:moveTo>
                  <a:lnTo>
                    <a:pt x="3658992" y="0"/>
                  </a:lnTo>
                  <a:lnTo>
                    <a:pt x="3658992" y="3213261"/>
                  </a:lnTo>
                  <a:lnTo>
                    <a:pt x="0" y="3213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11243879" y="650251"/>
              <a:ext cx="2483843" cy="5486400"/>
            </a:xfrm>
            <a:custGeom>
              <a:avLst/>
              <a:gdLst/>
              <a:ahLst/>
              <a:cxnLst/>
              <a:rect l="l" t="t" r="r" b="b"/>
              <a:pathLst>
                <a:path w="2483843" h="5486400">
                  <a:moveTo>
                    <a:pt x="0" y="0"/>
                  </a:moveTo>
                  <a:lnTo>
                    <a:pt x="2483843" y="0"/>
                  </a:lnTo>
                  <a:lnTo>
                    <a:pt x="2483843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22510716" y="650251"/>
              <a:ext cx="2483843" cy="5486400"/>
            </a:xfrm>
            <a:custGeom>
              <a:avLst/>
              <a:gdLst/>
              <a:ahLst/>
              <a:cxnLst/>
              <a:rect l="l" t="t" r="r" b="b"/>
              <a:pathLst>
                <a:path w="2483843" h="5486400">
                  <a:moveTo>
                    <a:pt x="0" y="0"/>
                  </a:moveTo>
                  <a:lnTo>
                    <a:pt x="2483843" y="0"/>
                  </a:lnTo>
                  <a:lnTo>
                    <a:pt x="2483843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0" y="742950"/>
            <a:ext cx="7186093" cy="509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24"/>
              </a:lnSpc>
            </a:pPr>
            <a:r>
              <a:rPr lang="en-US" sz="14588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ESCAPE GAME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25463" y="6388785"/>
            <a:ext cx="9328596" cy="286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7"/>
              </a:lnSpc>
            </a:pPr>
            <a:r>
              <a:rPr lang="en-US" sz="9460" spc="1182">
                <a:gradFill>
                  <a:gsLst>
                    <a:gs pos="0">
                      <a:srgbClr val="731919">
                        <a:alpha val="100000"/>
                      </a:srgbClr>
                    </a:gs>
                    <a:gs pos="100000">
                      <a:srgbClr val="E52B2B">
                        <a:alpha val="100000"/>
                      </a:srgbClr>
                    </a:gs>
                  </a:gsLst>
                  <a:lin ang="5400000"/>
                </a:gradFill>
                <a:latin typeface="Gochi Hand"/>
                <a:ea typeface="Gochi Hand"/>
                <a:cs typeface="Gochi Hand"/>
                <a:sym typeface="Gochi Hand"/>
              </a:rPr>
              <a:t>La démocratie au lycée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7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2972" y="4652327"/>
            <a:ext cx="1772205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 Le </a:t>
            </a:r>
            <a:r>
              <a:rPr lang="en-US" sz="5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pouvoir</a:t>
            </a:r>
            <a:r>
              <a:rPr lang="en-US" sz="5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n’est</a:t>
            </a:r>
            <a:r>
              <a:rPr lang="en-US" sz="5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pas total : il est </a:t>
            </a:r>
            <a:r>
              <a:rPr lang="en-US" sz="5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limité</a:t>
            </a:r>
            <a:r>
              <a:rPr lang="en-US" sz="5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par la ______. »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87279" y="-1401965"/>
            <a:ext cx="23800020" cy="18595697"/>
            <a:chOff x="0" y="0"/>
            <a:chExt cx="31733359" cy="247942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33656" cy="24794262"/>
            </a:xfrm>
            <a:custGeom>
              <a:avLst/>
              <a:gdLst/>
              <a:ahLst/>
              <a:cxnLst/>
              <a:rect l="l" t="t" r="r" b="b"/>
              <a:pathLst>
                <a:path w="25433656" h="24794262">
                  <a:moveTo>
                    <a:pt x="0" y="0"/>
                  </a:moveTo>
                  <a:lnTo>
                    <a:pt x="25433656" y="0"/>
                  </a:lnTo>
                  <a:lnTo>
                    <a:pt x="25433656" y="24794262"/>
                  </a:lnTo>
                  <a:lnTo>
                    <a:pt x="0" y="24794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20861282" y="3329759"/>
              <a:ext cx="7640078" cy="7758575"/>
              <a:chOff x="0" y="0"/>
              <a:chExt cx="1509151" cy="153255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09151" cy="1532558"/>
              </a:xfrm>
              <a:custGeom>
                <a:avLst/>
                <a:gdLst/>
                <a:ahLst/>
                <a:cxnLst/>
                <a:rect l="l" t="t" r="r" b="b"/>
                <a:pathLst>
                  <a:path w="1509151" h="1532558">
                    <a:moveTo>
                      <a:pt x="0" y="0"/>
                    </a:moveTo>
                    <a:lnTo>
                      <a:pt x="1509151" y="0"/>
                    </a:lnTo>
                    <a:lnTo>
                      <a:pt x="1509151" y="1532558"/>
                    </a:lnTo>
                    <a:lnTo>
                      <a:pt x="0" y="1532558"/>
                    </a:lnTo>
                    <a:close/>
                  </a:path>
                </a:pathLst>
              </a:custGeom>
              <a:solidFill>
                <a:srgbClr val="F1F1F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09151" cy="15706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H="1">
              <a:off x="21768992" y="3763929"/>
              <a:ext cx="5824659" cy="5486400"/>
            </a:xfrm>
            <a:custGeom>
              <a:avLst/>
              <a:gdLst/>
              <a:ahLst/>
              <a:cxnLst/>
              <a:rect l="l" t="t" r="r" b="b"/>
              <a:pathLst>
                <a:path w="5824659" h="5486400">
                  <a:moveTo>
                    <a:pt x="5824659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824659" y="5486400"/>
                  </a:lnTo>
                  <a:lnTo>
                    <a:pt x="582465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770367" y="4508221"/>
              <a:ext cx="9962992" cy="6518231"/>
            </a:xfrm>
            <a:custGeom>
              <a:avLst/>
              <a:gdLst/>
              <a:ahLst/>
              <a:cxnLst/>
              <a:rect l="l" t="t" r="r" b="b"/>
              <a:pathLst>
                <a:path w="9962992" h="6518231">
                  <a:moveTo>
                    <a:pt x="0" y="0"/>
                  </a:moveTo>
                  <a:lnTo>
                    <a:pt x="9962992" y="0"/>
                  </a:lnTo>
                  <a:lnTo>
                    <a:pt x="9962992" y="6518231"/>
                  </a:lnTo>
                  <a:lnTo>
                    <a:pt x="0" y="651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10189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610508" y="2812307"/>
              <a:ext cx="8731148" cy="8747052"/>
            </a:xfrm>
            <a:custGeom>
              <a:avLst/>
              <a:gdLst/>
              <a:ahLst/>
              <a:cxnLst/>
              <a:rect l="l" t="t" r="r" b="b"/>
              <a:pathLst>
                <a:path w="8731148" h="8747052">
                  <a:moveTo>
                    <a:pt x="0" y="0"/>
                  </a:moveTo>
                  <a:lnTo>
                    <a:pt x="8731148" y="0"/>
                  </a:lnTo>
                  <a:lnTo>
                    <a:pt x="8731148" y="8747052"/>
                  </a:lnTo>
                  <a:lnTo>
                    <a:pt x="0" y="8747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9384771" y="12397131"/>
              <a:ext cx="7367092" cy="2645066"/>
            </a:xfrm>
            <a:custGeom>
              <a:avLst/>
              <a:gdLst/>
              <a:ahLst/>
              <a:cxnLst/>
              <a:rect l="l" t="t" r="r" b="b"/>
              <a:pathLst>
                <a:path w="7367092" h="2645066">
                  <a:moveTo>
                    <a:pt x="0" y="0"/>
                  </a:moveTo>
                  <a:lnTo>
                    <a:pt x="7367092" y="0"/>
                  </a:lnTo>
                  <a:lnTo>
                    <a:pt x="7367092" y="2645066"/>
                  </a:lnTo>
                  <a:lnTo>
                    <a:pt x="0" y="2645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27837" b="-110320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5840079" y="2649093"/>
              <a:ext cx="4066096" cy="4066096"/>
            </a:xfrm>
            <a:custGeom>
              <a:avLst/>
              <a:gdLst/>
              <a:ahLst/>
              <a:cxnLst/>
              <a:rect l="l" t="t" r="r" b="b"/>
              <a:pathLst>
                <a:path w="4066096" h="4066096">
                  <a:moveTo>
                    <a:pt x="0" y="0"/>
                  </a:moveTo>
                  <a:lnTo>
                    <a:pt x="4066096" y="0"/>
                  </a:lnTo>
                  <a:lnTo>
                    <a:pt x="4066096" y="4066096"/>
                  </a:lnTo>
                  <a:lnTo>
                    <a:pt x="0" y="4066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9744" y="3345356"/>
            <a:ext cx="13854321" cy="6941644"/>
            <a:chOff x="0" y="0"/>
            <a:chExt cx="18472428" cy="9255525"/>
          </a:xfrm>
        </p:grpSpPr>
        <p:sp>
          <p:nvSpPr>
            <p:cNvPr id="13" name="TextBox 13"/>
            <p:cNvSpPr txBox="1"/>
            <p:nvPr/>
          </p:nvSpPr>
          <p:spPr>
            <a:xfrm>
              <a:off x="6543415" y="833918"/>
              <a:ext cx="11929012" cy="2110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88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2875"/>
              <a:ext cx="18472428" cy="9112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Alerte finale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Le système est presque rétabli, mais un dernier déséquilibre persiste.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Des libertés ont été retrouvées… mais sans règles, tout peut s’effondrer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Classez les actions en deux groupes :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celles que chacun peut faire librement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et celles que chacun doit respecter.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Réfléchissez ensemble  un système ne fonctionne que si l’équilibre est maintenu.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Épreuve réussie = dernière clé récupérée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e du système.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15412" y="828675"/>
            <a:ext cx="11082987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L’EQUILIBRE MENACÉ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24274" y="2514428"/>
            <a:ext cx="13361294" cy="7221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0019" lvl="1" indent="-440009" algn="ctr">
              <a:lnSpc>
                <a:spcPts val="5706"/>
              </a:lnSpc>
              <a:buFont typeface="Arial"/>
              <a:buChar char="•"/>
            </a:pP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Donner son avis »</a:t>
            </a:r>
          </a:p>
          <a:p>
            <a:pPr marL="880019" lvl="1" indent="-440009" algn="ctr">
              <a:lnSpc>
                <a:spcPts val="5706"/>
              </a:lnSpc>
              <a:buFont typeface="Arial"/>
              <a:buChar char="•"/>
            </a:pP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Participer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à un vote »</a:t>
            </a:r>
          </a:p>
          <a:p>
            <a:pPr marL="880019" lvl="1" indent="-440009" algn="ctr">
              <a:lnSpc>
                <a:spcPts val="5706"/>
              </a:lnSpc>
              <a:buFont typeface="Arial"/>
              <a:buChar char="•"/>
            </a:pP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Choisir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ses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représentants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»</a:t>
            </a:r>
          </a:p>
          <a:p>
            <a:pPr marL="880019" lvl="1" indent="-440009" algn="ctr">
              <a:lnSpc>
                <a:spcPts val="5706"/>
              </a:lnSpc>
              <a:buFont typeface="Arial"/>
              <a:buChar char="•"/>
            </a:pP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 Respecter les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règles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»</a:t>
            </a:r>
          </a:p>
          <a:p>
            <a:pPr marL="880019" lvl="1" indent="-440009" algn="ctr">
              <a:lnSpc>
                <a:spcPts val="5706"/>
              </a:lnSpc>
              <a:buFont typeface="Arial"/>
              <a:buChar char="•"/>
            </a:pP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 Accepter le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résultat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d’un vote »</a:t>
            </a:r>
          </a:p>
          <a:p>
            <a:pPr marL="880019" lvl="1" indent="-440009" algn="ctr">
              <a:lnSpc>
                <a:spcPts val="5706"/>
              </a:lnSpc>
              <a:buFont typeface="Arial"/>
              <a:buChar char="•"/>
            </a:pP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Écouter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les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autres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»</a:t>
            </a:r>
          </a:p>
          <a:p>
            <a:pPr marL="880019" lvl="1" indent="-440009" algn="ctr">
              <a:lnSpc>
                <a:spcPts val="5706"/>
              </a:lnSpc>
              <a:buFont typeface="Arial"/>
              <a:buChar char="•"/>
            </a:pP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Participer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à un vote »</a:t>
            </a:r>
          </a:p>
          <a:p>
            <a:pPr marL="880019" lvl="1" indent="-440009" algn="ctr">
              <a:lnSpc>
                <a:spcPts val="5706"/>
              </a:lnSpc>
              <a:buFont typeface="Arial"/>
              <a:buChar char="•"/>
            </a:pP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 Exprimer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ses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idées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»</a:t>
            </a:r>
          </a:p>
          <a:p>
            <a:pPr marL="880019" lvl="1" indent="-440009" algn="ctr">
              <a:lnSpc>
                <a:spcPts val="5706"/>
              </a:lnSpc>
              <a:buFont typeface="Arial"/>
              <a:buChar char="•"/>
            </a:pP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Participer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aux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décisions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manière </a:t>
            </a:r>
            <a:r>
              <a:rPr lang="en-US" sz="407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responsable</a:t>
            </a:r>
            <a:r>
              <a:rPr lang="en-US" sz="407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»</a:t>
            </a:r>
          </a:p>
          <a:p>
            <a:pPr algn="ctr">
              <a:lnSpc>
                <a:spcPts val="5706"/>
              </a:lnSpc>
              <a:spcBef>
                <a:spcPct val="0"/>
              </a:spcBef>
            </a:pPr>
            <a:endParaRPr lang="en-US" sz="407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24274" y="885825"/>
            <a:ext cx="14844526" cy="1294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42"/>
              </a:lnSpc>
              <a:spcBef>
                <a:spcPct val="0"/>
              </a:spcBef>
            </a:pPr>
            <a:r>
              <a:rPr lang="en-US" sz="7673" b="1" i="1" u="sng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Droit OU devoir   ?             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B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2043" y="391842"/>
            <a:ext cx="20832203" cy="12269181"/>
            <a:chOff x="0" y="0"/>
            <a:chExt cx="27776271" cy="16358908"/>
          </a:xfrm>
        </p:grpSpPr>
        <p:grpSp>
          <p:nvGrpSpPr>
            <p:cNvPr id="3" name="Group 3"/>
            <p:cNvGrpSpPr/>
            <p:nvPr/>
          </p:nvGrpSpPr>
          <p:grpSpPr>
            <a:xfrm>
              <a:off x="3074579" y="6170445"/>
              <a:ext cx="2781712" cy="1300502"/>
              <a:chOff x="0" y="0"/>
              <a:chExt cx="549474" cy="2568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121701" y="6136651"/>
              <a:ext cx="2781712" cy="1300502"/>
              <a:chOff x="0" y="0"/>
              <a:chExt cx="549474" cy="25688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465435" y="7636047"/>
              <a:ext cx="2781712" cy="1300502"/>
              <a:chOff x="0" y="0"/>
              <a:chExt cx="549474" cy="2568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512557" y="7669840"/>
              <a:ext cx="2781712" cy="1300502"/>
              <a:chOff x="0" y="0"/>
              <a:chExt cx="549474" cy="25688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0559679" y="7636047"/>
              <a:ext cx="2781712" cy="1300502"/>
              <a:chOff x="0" y="0"/>
              <a:chExt cx="549474" cy="25688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8903413" y="9135442"/>
              <a:ext cx="2781712" cy="1300502"/>
              <a:chOff x="0" y="0"/>
              <a:chExt cx="549474" cy="25688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1094945" y="266481"/>
              <a:ext cx="2781712" cy="1300502"/>
              <a:chOff x="0" y="0"/>
              <a:chExt cx="549474" cy="25688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4142067" y="232687"/>
              <a:ext cx="2781712" cy="1300502"/>
              <a:chOff x="0" y="0"/>
              <a:chExt cx="549474" cy="25688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485800" y="1732083"/>
              <a:ext cx="2781712" cy="1300502"/>
              <a:chOff x="0" y="0"/>
              <a:chExt cx="549474" cy="25688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0241193" y="10891082"/>
              <a:ext cx="2781712" cy="1300502"/>
              <a:chOff x="0" y="0"/>
              <a:chExt cx="549474" cy="25688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3470998" y="9121494"/>
              <a:ext cx="2781712" cy="1300502"/>
              <a:chOff x="0" y="0"/>
              <a:chExt cx="549474" cy="25688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21814732" y="10620889"/>
              <a:ext cx="2781712" cy="1300502"/>
              <a:chOff x="0" y="0"/>
              <a:chExt cx="549474" cy="25688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1947437" y="3665939"/>
              <a:ext cx="2781712" cy="1300502"/>
              <a:chOff x="0" y="0"/>
              <a:chExt cx="549474" cy="25688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4994559" y="3632145"/>
              <a:ext cx="2781712" cy="1300502"/>
              <a:chOff x="0" y="0"/>
              <a:chExt cx="549474" cy="256889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0" y="0"/>
              <a:ext cx="2781712" cy="1300502"/>
              <a:chOff x="0" y="0"/>
              <a:chExt cx="549474" cy="25688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37978" y="1499396"/>
              <a:ext cx="2781712" cy="1300502"/>
              <a:chOff x="0" y="0"/>
              <a:chExt cx="549474" cy="25688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2781712" y="2998791"/>
              <a:ext cx="2781712" cy="1300502"/>
              <a:chOff x="0" y="0"/>
              <a:chExt cx="549474" cy="25688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14220755" y="849145"/>
              <a:ext cx="7726682" cy="15509764"/>
            </a:xfrm>
            <a:custGeom>
              <a:avLst/>
              <a:gdLst/>
              <a:ahLst/>
              <a:cxnLst/>
              <a:rect l="l" t="t" r="r" b="b"/>
              <a:pathLst>
                <a:path w="7726682" h="15509764">
                  <a:moveTo>
                    <a:pt x="0" y="0"/>
                  </a:moveTo>
                  <a:lnTo>
                    <a:pt x="7726682" y="0"/>
                  </a:lnTo>
                  <a:lnTo>
                    <a:pt x="7726682" y="15509763"/>
                  </a:lnTo>
                  <a:lnTo>
                    <a:pt x="0" y="15509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AutoShape 55"/>
            <p:cNvSpPr/>
            <p:nvPr/>
          </p:nvSpPr>
          <p:spPr>
            <a:xfrm flipV="1">
              <a:off x="22218810" y="11239111"/>
              <a:ext cx="0" cy="4836149"/>
            </a:xfrm>
            <a:prstGeom prst="line">
              <a:avLst/>
            </a:prstGeom>
            <a:ln w="279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AutoShape 56"/>
            <p:cNvSpPr/>
            <p:nvPr/>
          </p:nvSpPr>
          <p:spPr>
            <a:xfrm flipV="1">
              <a:off x="24245807" y="9023812"/>
              <a:ext cx="0" cy="7051449"/>
            </a:xfrm>
            <a:prstGeom prst="line">
              <a:avLst/>
            </a:prstGeom>
            <a:ln w="279400" cap="flat">
              <a:solidFill>
                <a:srgbClr val="F1F1F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22079110" y="6467020"/>
              <a:ext cx="4173600" cy="3475470"/>
            </a:xfrm>
            <a:custGeom>
              <a:avLst/>
              <a:gdLst/>
              <a:ahLst/>
              <a:cxnLst/>
              <a:rect l="l" t="t" r="r" b="b"/>
              <a:pathLst>
                <a:path w="4173600" h="3475470">
                  <a:moveTo>
                    <a:pt x="0" y="0"/>
                  </a:moveTo>
                  <a:lnTo>
                    <a:pt x="4173600" y="0"/>
                  </a:lnTo>
                  <a:lnTo>
                    <a:pt x="4173600" y="3475470"/>
                  </a:lnTo>
                  <a:lnTo>
                    <a:pt x="0" y="3475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58"/>
            <p:cNvSpPr/>
            <p:nvPr/>
          </p:nvSpPr>
          <p:spPr>
            <a:xfrm rot="-458764">
              <a:off x="20249614" y="8914287"/>
              <a:ext cx="3658992" cy="3213260"/>
            </a:xfrm>
            <a:custGeom>
              <a:avLst/>
              <a:gdLst/>
              <a:ahLst/>
              <a:cxnLst/>
              <a:rect l="l" t="t" r="r" b="b"/>
              <a:pathLst>
                <a:path w="3658992" h="3213260">
                  <a:moveTo>
                    <a:pt x="0" y="0"/>
                  </a:moveTo>
                  <a:lnTo>
                    <a:pt x="3658992" y="0"/>
                  </a:lnTo>
                  <a:lnTo>
                    <a:pt x="3658992" y="3213261"/>
                  </a:lnTo>
                  <a:lnTo>
                    <a:pt x="0" y="3213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22510716" y="650251"/>
              <a:ext cx="2483843" cy="5486400"/>
            </a:xfrm>
            <a:custGeom>
              <a:avLst/>
              <a:gdLst/>
              <a:ahLst/>
              <a:cxnLst/>
              <a:rect l="l" t="t" r="r" b="b"/>
              <a:pathLst>
                <a:path w="2483843" h="5486400">
                  <a:moveTo>
                    <a:pt x="0" y="0"/>
                  </a:moveTo>
                  <a:lnTo>
                    <a:pt x="2483843" y="0"/>
                  </a:lnTo>
                  <a:lnTo>
                    <a:pt x="2483843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0" y="437931"/>
            <a:ext cx="9936656" cy="2762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0"/>
              </a:lnSpc>
            </a:pPr>
            <a:r>
              <a:rPr lang="en-US" sz="7878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REDÉMARRAGE DU SYSTÈME DÉMOCRATIQUE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33184" y="2887690"/>
            <a:ext cx="14906840" cy="1913891"/>
            <a:chOff x="0" y="0"/>
            <a:chExt cx="19875786" cy="2551854"/>
          </a:xfrm>
        </p:grpSpPr>
        <p:sp>
          <p:nvSpPr>
            <p:cNvPr id="62" name="TextBox 62"/>
            <p:cNvSpPr txBox="1"/>
            <p:nvPr/>
          </p:nvSpPr>
          <p:spPr>
            <a:xfrm>
              <a:off x="4419723" y="476250"/>
              <a:ext cx="15456063" cy="2075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1"/>
                </a:lnSpc>
              </a:pPr>
              <a:endParaRPr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1333077"/>
              <a:ext cx="12890090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9"/>
                </a:lnSpc>
              </a:pPr>
              <a:endParaRPr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33184" y="3419165"/>
            <a:ext cx="9903472" cy="673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Vous avez récupéré toutes vos clés :</a:t>
            </a:r>
          </a:p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LIBERTÉS – PARTICIPATION – REPRÉSENTATION – ÉGALITÉ – LOI – DROITS &amp; DEVOIRS</a:t>
            </a:r>
          </a:p>
          <a:p>
            <a:pPr algn="ctr">
              <a:lnSpc>
                <a:spcPts val="3824"/>
              </a:lnSpc>
            </a:pPr>
            <a:endParaRPr lang="en-US" sz="5099" b="1" i="1" spc="-101">
              <a:solidFill>
                <a:srgbClr val="000000"/>
              </a:solidFill>
              <a:latin typeface="EB Garamond Semi-Bold Italics"/>
              <a:ea typeface="EB Garamond Semi-Bold Italics"/>
              <a:cs typeface="EB Garamond Semi-Bold Italics"/>
              <a:sym typeface="EB Garamond Semi-Bold Italics"/>
            </a:endParaRPr>
          </a:p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Chaque principe est vital pour que le lycée fonctionne.</a:t>
            </a:r>
          </a:p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 Observez-les… réfléchissez… que se passe-t-il lorsque tout s’active ensemble ?</a:t>
            </a:r>
          </a:p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 Le sort du système est entre vos mains.</a:t>
            </a:r>
          </a:p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 ⏱ Le compte à rebours est lancé… redémarrez-le avant qu’il ne soit trop tard !</a:t>
            </a:r>
          </a:p>
          <a:p>
            <a:pPr algn="ctr">
              <a:lnSpc>
                <a:spcPts val="3824"/>
              </a:lnSpc>
            </a:pPr>
            <a:endParaRPr lang="en-US" sz="5099" b="1" i="1" spc="-101">
              <a:solidFill>
                <a:srgbClr val="000000"/>
              </a:solidFill>
              <a:latin typeface="EB Garamond Semi-Bold Italics"/>
              <a:ea typeface="EB Garamond Semi-Bold Italics"/>
              <a:cs typeface="EB Garamond Semi-Bold Italics"/>
              <a:sym typeface="EB Garamond Semi-Bold Itali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B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390743"/>
            <a:ext cx="18288000" cy="5570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démocratie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 un système politique fondé sur les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libertés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 citoyens, leur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participation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aux décisions publiques et leur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représentation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 des élus. Elle garantit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l’égalité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tous devant la loi, tout en reconnaissant à chacun des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droits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devoirs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pour assurer le bon fonctionnement de la société.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62408" y="857250"/>
            <a:ext cx="7367792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</a:t>
            </a: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7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939549"/>
          </a:xfrm>
          <a:custGeom>
            <a:avLst/>
            <a:gdLst/>
            <a:ahLst/>
            <a:cxnLst/>
            <a:rect l="l" t="t" r="r" b="b"/>
            <a:pathLst>
              <a:path w="18288000" h="10939549">
                <a:moveTo>
                  <a:pt x="0" y="0"/>
                </a:moveTo>
                <a:lnTo>
                  <a:pt x="18288000" y="0"/>
                </a:lnTo>
                <a:lnTo>
                  <a:pt x="18288000" y="10939549"/>
                </a:lnTo>
                <a:lnTo>
                  <a:pt x="0" y="1093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31919">
                <a:alpha val="100000"/>
              </a:srgbClr>
            </a:gs>
            <a:gs pos="100000">
              <a:srgbClr val="E52B2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7057" y="664229"/>
            <a:ext cx="4114308" cy="4159687"/>
          </a:xfrm>
          <a:custGeom>
            <a:avLst/>
            <a:gdLst/>
            <a:ahLst/>
            <a:cxnLst/>
            <a:rect l="l" t="t" r="r" b="b"/>
            <a:pathLst>
              <a:path w="4114308" h="4159687">
                <a:moveTo>
                  <a:pt x="0" y="0"/>
                </a:moveTo>
                <a:lnTo>
                  <a:pt x="4114308" y="0"/>
                </a:lnTo>
                <a:lnTo>
                  <a:pt x="4114308" y="4159686"/>
                </a:lnTo>
                <a:lnTo>
                  <a:pt x="0" y="4159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3438544" y="5617268"/>
            <a:ext cx="4286250" cy="4114800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9144000" y="709115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619466" y="337718"/>
            <a:ext cx="8410947" cy="201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80"/>
              </a:lnSpc>
            </a:pPr>
            <a:r>
              <a:rPr lang="en-US" sz="11771">
                <a:solidFill>
                  <a:srgbClr val="000000"/>
                </a:solidFill>
                <a:latin typeface="Fibre"/>
                <a:ea typeface="Fibre"/>
                <a:cs typeface="Fibre"/>
                <a:sym typeface="Fibre"/>
              </a:rPr>
              <a:t>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582523"/>
            <a:ext cx="8818904" cy="762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Le lycée est en panne. Les règles ont disparu et le chaos règne.</a:t>
            </a: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Votre mission : retrouver toutes les clés pour rétablir l’ordre.</a:t>
            </a: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</a:t>
            </a: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Chaque énigme est un obstacle, chaque clé un pas vers la victoire.</a:t>
            </a: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Observez, coopérez et utilisez tous les indices… chaque action compte.</a:t>
            </a:r>
          </a:p>
          <a:p>
            <a:pPr algn="ctr">
              <a:lnSpc>
                <a:spcPts val="4004"/>
              </a:lnSpc>
            </a:pPr>
            <a:endParaRPr lang="en-US" sz="4499">
              <a:solidFill>
                <a:srgbClr val="000000"/>
              </a:solidFill>
              <a:latin typeface="Amoresa"/>
              <a:ea typeface="Amoresa"/>
              <a:cs typeface="Amoresa"/>
              <a:sym typeface="Amoresa"/>
            </a:endParaRP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Le compte à rebours est lancé. Pouvez-vous sauver le système avant qu’il ne soit trop tard ?</a:t>
            </a: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La mission commence… maintenant.</a:t>
            </a:r>
          </a:p>
          <a:p>
            <a:pPr algn="ctr">
              <a:lnSpc>
                <a:spcPts val="4004"/>
              </a:lnSpc>
            </a:pPr>
            <a:endParaRPr lang="en-US" sz="4499">
              <a:solidFill>
                <a:srgbClr val="000000"/>
              </a:solidFill>
              <a:latin typeface="Amoresa"/>
              <a:ea typeface="Amoresa"/>
              <a:cs typeface="Amoresa"/>
              <a:sym typeface="Amoresa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74438" y="-2726388"/>
            <a:ext cx="26515365" cy="14941700"/>
            <a:chOff x="0" y="0"/>
            <a:chExt cx="35353820" cy="19922267"/>
          </a:xfrm>
        </p:grpSpPr>
        <p:sp>
          <p:nvSpPr>
            <p:cNvPr id="3" name="Freeform 3"/>
            <p:cNvSpPr/>
            <p:nvPr/>
          </p:nvSpPr>
          <p:spPr>
            <a:xfrm>
              <a:off x="6521781" y="14824413"/>
              <a:ext cx="23961469" cy="2744677"/>
            </a:xfrm>
            <a:custGeom>
              <a:avLst/>
              <a:gdLst/>
              <a:ahLst/>
              <a:cxnLst/>
              <a:rect l="l" t="t" r="r" b="b"/>
              <a:pathLst>
                <a:path w="23961469" h="2744677">
                  <a:moveTo>
                    <a:pt x="0" y="0"/>
                  </a:moveTo>
                  <a:lnTo>
                    <a:pt x="23961469" y="0"/>
                  </a:lnTo>
                  <a:lnTo>
                    <a:pt x="23961469" y="2744678"/>
                  </a:lnTo>
                  <a:lnTo>
                    <a:pt x="0" y="2744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4" name="Group 4"/>
            <p:cNvGrpSpPr/>
            <p:nvPr/>
          </p:nvGrpSpPr>
          <p:grpSpPr>
            <a:xfrm rot="-5400000">
              <a:off x="18262515" y="2830962"/>
              <a:ext cx="19922267" cy="14260344"/>
              <a:chOff x="0" y="0"/>
              <a:chExt cx="812800" cy="5818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5818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1802">
                    <a:moveTo>
                      <a:pt x="203200" y="0"/>
                    </a:moveTo>
                    <a:lnTo>
                      <a:pt x="609600" y="0"/>
                    </a:lnTo>
                    <a:lnTo>
                      <a:pt x="812800" y="581802"/>
                    </a:lnTo>
                    <a:lnTo>
                      <a:pt x="0" y="581802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7451B4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27000" y="-38100"/>
                <a:ext cx="558800" cy="6199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5400000">
              <a:off x="-2490283" y="2490283"/>
              <a:ext cx="19922267" cy="14941700"/>
              <a:chOff x="0" y="0"/>
              <a:chExt cx="812800" cy="6096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09600">
                    <a:moveTo>
                      <a:pt x="203200" y="0"/>
                    </a:moveTo>
                    <a:lnTo>
                      <a:pt x="609600" y="0"/>
                    </a:lnTo>
                    <a:lnTo>
                      <a:pt x="8128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7451B4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-38100"/>
                <a:ext cx="558800" cy="647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4941700" y="5006784"/>
              <a:ext cx="6151776" cy="9944629"/>
              <a:chOff x="0" y="0"/>
              <a:chExt cx="1215166" cy="19643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15166" cy="1964371"/>
              </a:xfrm>
              <a:custGeom>
                <a:avLst/>
                <a:gdLst/>
                <a:ahLst/>
                <a:cxnLst/>
                <a:rect l="l" t="t" r="r" b="b"/>
                <a:pathLst>
                  <a:path w="1215166" h="1964371">
                    <a:moveTo>
                      <a:pt x="0" y="0"/>
                    </a:moveTo>
                    <a:lnTo>
                      <a:pt x="1215166" y="0"/>
                    </a:lnTo>
                    <a:lnTo>
                      <a:pt x="1215166" y="1964371"/>
                    </a:lnTo>
                    <a:lnTo>
                      <a:pt x="0" y="1964371"/>
                    </a:lnTo>
                    <a:close/>
                  </a:path>
                </a:pathLst>
              </a:custGeom>
              <a:solidFill>
                <a:srgbClr val="7F5DB8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215166" cy="2002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5899476" y="5864046"/>
              <a:ext cx="4261625" cy="9087368"/>
              <a:chOff x="0" y="0"/>
              <a:chExt cx="841802" cy="179503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41802" cy="1795036"/>
              </a:xfrm>
              <a:custGeom>
                <a:avLst/>
                <a:gdLst/>
                <a:ahLst/>
                <a:cxnLst/>
                <a:rect l="l" t="t" r="r" b="b"/>
                <a:pathLst>
                  <a:path w="841802" h="1795036">
                    <a:moveTo>
                      <a:pt x="280752" y="19070"/>
                    </a:moveTo>
                    <a:cubicBezTo>
                      <a:pt x="323770" y="7556"/>
                      <a:pt x="372974" y="0"/>
                      <a:pt x="421128" y="0"/>
                    </a:cubicBezTo>
                    <a:cubicBezTo>
                      <a:pt x="469284" y="0"/>
                      <a:pt x="515622" y="6476"/>
                      <a:pt x="558324" y="17990"/>
                    </a:cubicBezTo>
                    <a:cubicBezTo>
                      <a:pt x="559234" y="18350"/>
                      <a:pt x="560142" y="18350"/>
                      <a:pt x="561050" y="18710"/>
                    </a:cubicBezTo>
                    <a:cubicBezTo>
                      <a:pt x="721415" y="64765"/>
                      <a:pt x="839531" y="186379"/>
                      <a:pt x="841802" y="350320"/>
                    </a:cubicBezTo>
                    <a:lnTo>
                      <a:pt x="841802" y="1795036"/>
                    </a:lnTo>
                    <a:lnTo>
                      <a:pt x="0" y="1795036"/>
                    </a:lnTo>
                    <a:lnTo>
                      <a:pt x="0" y="351392"/>
                    </a:lnTo>
                    <a:cubicBezTo>
                      <a:pt x="2271" y="185660"/>
                      <a:pt x="118570" y="64045"/>
                      <a:pt x="280752" y="19070"/>
                    </a:cubicBezTo>
                    <a:close/>
                  </a:path>
                </a:pathLst>
              </a:custGeom>
              <a:solidFill>
                <a:srgbClr val="311F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88900"/>
                <a:ext cx="841802" cy="17061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2503814" flipH="1">
              <a:off x="25421258" y="7009215"/>
              <a:ext cx="1468012" cy="1621298"/>
            </a:xfrm>
            <a:custGeom>
              <a:avLst/>
              <a:gdLst/>
              <a:ahLst/>
              <a:cxnLst/>
              <a:rect l="l" t="t" r="r" b="b"/>
              <a:pathLst>
                <a:path w="1468012" h="1621298">
                  <a:moveTo>
                    <a:pt x="1468012" y="0"/>
                  </a:moveTo>
                  <a:lnTo>
                    <a:pt x="0" y="0"/>
                  </a:lnTo>
                  <a:lnTo>
                    <a:pt x="0" y="1621298"/>
                  </a:lnTo>
                  <a:lnTo>
                    <a:pt x="1468012" y="1621298"/>
                  </a:lnTo>
                  <a:lnTo>
                    <a:pt x="146801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4084480" y="4771989"/>
              <a:ext cx="5702197" cy="1885921"/>
            </a:xfrm>
            <a:custGeom>
              <a:avLst/>
              <a:gdLst/>
              <a:ahLst/>
              <a:cxnLst/>
              <a:rect l="l" t="t" r="r" b="b"/>
              <a:pathLst>
                <a:path w="5702197" h="1885921">
                  <a:moveTo>
                    <a:pt x="0" y="0"/>
                  </a:moveTo>
                  <a:lnTo>
                    <a:pt x="5702197" y="0"/>
                  </a:lnTo>
                  <a:lnTo>
                    <a:pt x="5702197" y="1885921"/>
                  </a:lnTo>
                  <a:lnTo>
                    <a:pt x="0" y="1885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7860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536033" y="3240581"/>
            <a:ext cx="2782898" cy="329337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71982" y="1807043"/>
            <a:ext cx="7064051" cy="520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ZONE D’EXPRESSION VERROUILLÉE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70797" y="4127082"/>
            <a:ext cx="6485365" cy="503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944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Certaines voix sont réduites au silence. Classez les phrases pour distinguer celles qui laissent chacun s’exprimer de celles qui l’empêchent. Travaillez ensemble pour rétablir ce module.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4154" y="933450"/>
            <a:ext cx="16504246" cy="1810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i="1" u="sng" dirty="0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Démocratique OU pas </a:t>
            </a:r>
            <a:r>
              <a:rPr lang="en-US" sz="5199" b="1" i="1" u="sng" dirty="0" err="1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démocratique</a:t>
            </a:r>
            <a:endParaRPr lang="en-US" sz="5199" b="1" i="1" u="sng" dirty="0">
              <a:solidFill>
                <a:srgbClr val="FFFFFF"/>
              </a:solidFill>
              <a:latin typeface="Open Sans Bold Italics"/>
              <a:ea typeface="Open Sans Bold Italics"/>
              <a:cs typeface="Open Sans Bold Italics"/>
              <a:sym typeface="Open Sans Bold Italics"/>
            </a:endParaRPr>
          </a:p>
          <a:p>
            <a:pPr algn="ctr">
              <a:lnSpc>
                <a:spcPts val="7279"/>
              </a:lnSpc>
            </a:pPr>
            <a:endParaRPr lang="en-US" sz="5199" b="1" i="1" dirty="0">
              <a:solidFill>
                <a:srgbClr val="FFFFFF"/>
              </a:solidFill>
              <a:latin typeface="Open Sans Bold Italics"/>
              <a:ea typeface="Open Sans Bold Italics"/>
              <a:cs typeface="Open Sans Bold Italics"/>
              <a:sym typeface="Open Sans Bold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52800" y="2743816"/>
            <a:ext cx="11277600" cy="6512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3"/>
              </a:lnSpc>
            </a:pP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“On vote pour </a:t>
            </a:r>
            <a:r>
              <a:rPr lang="en-US" sz="4573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décider</a:t>
            </a: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”</a:t>
            </a:r>
          </a:p>
          <a:p>
            <a:pPr algn="ctr">
              <a:lnSpc>
                <a:spcPts val="6403"/>
              </a:lnSpc>
            </a:pP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“On </a:t>
            </a:r>
            <a:r>
              <a:rPr lang="en-US" sz="4573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écoute</a:t>
            </a: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73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l’avis</a:t>
            </a: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des </a:t>
            </a:r>
            <a:r>
              <a:rPr lang="en-US" sz="4573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autres</a:t>
            </a: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”</a:t>
            </a:r>
          </a:p>
          <a:p>
            <a:pPr algn="ctr">
              <a:lnSpc>
                <a:spcPts val="6403"/>
              </a:lnSpc>
            </a:pP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“On impose son choix”</a:t>
            </a:r>
          </a:p>
          <a:p>
            <a:pPr algn="ctr">
              <a:lnSpc>
                <a:spcPts val="6403"/>
              </a:lnSpc>
            </a:pP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“Une </a:t>
            </a:r>
            <a:r>
              <a:rPr lang="en-US" sz="4573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seule</a:t>
            </a: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73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personne</a:t>
            </a: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73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décide</a:t>
            </a: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”</a:t>
            </a:r>
          </a:p>
          <a:p>
            <a:pPr algn="ctr">
              <a:lnSpc>
                <a:spcPts val="6403"/>
              </a:lnSpc>
            </a:pP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“Les </a:t>
            </a:r>
            <a:r>
              <a:rPr lang="en-US" sz="4573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délégués</a:t>
            </a: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73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représentent</a:t>
            </a: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la </a:t>
            </a:r>
            <a:r>
              <a:rPr lang="en-US" sz="4573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classe</a:t>
            </a: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”</a:t>
            </a:r>
          </a:p>
          <a:p>
            <a:pPr algn="ctr">
              <a:lnSpc>
                <a:spcPts val="6403"/>
              </a:lnSpc>
            </a:pP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“On ne </a:t>
            </a:r>
            <a:r>
              <a:rPr lang="en-US" sz="4573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peut</a:t>
            </a:r>
            <a:r>
              <a:rPr lang="en-US" sz="4573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pas donner son avis”</a:t>
            </a:r>
          </a:p>
          <a:p>
            <a:pPr algn="ctr">
              <a:lnSpc>
                <a:spcPts val="6403"/>
              </a:lnSpc>
            </a:pPr>
            <a:endParaRPr lang="en-US" sz="4573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6403"/>
              </a:lnSpc>
            </a:pPr>
            <a:endParaRPr lang="en-US" sz="4573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B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9890" y="656190"/>
            <a:ext cx="8185300" cy="14455276"/>
          </a:xfrm>
          <a:custGeom>
            <a:avLst/>
            <a:gdLst/>
            <a:ahLst/>
            <a:cxnLst/>
            <a:rect l="l" t="t" r="r" b="b"/>
            <a:pathLst>
              <a:path w="8185300" h="14455276">
                <a:moveTo>
                  <a:pt x="0" y="0"/>
                </a:moveTo>
                <a:lnTo>
                  <a:pt x="8185300" y="0"/>
                </a:lnTo>
                <a:lnTo>
                  <a:pt x="8185300" y="14455276"/>
                </a:lnTo>
                <a:lnTo>
                  <a:pt x="0" y="1445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1655102" y="7401139"/>
            <a:ext cx="5815913" cy="1543050"/>
            <a:chOff x="0" y="0"/>
            <a:chExt cx="1531763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1763" cy="406400"/>
            </a:xfrm>
            <a:custGeom>
              <a:avLst/>
              <a:gdLst/>
              <a:ahLst/>
              <a:cxnLst/>
              <a:rect l="l" t="t" r="r" b="b"/>
              <a:pathLst>
                <a:path w="1531763" h="406400">
                  <a:moveTo>
                    <a:pt x="54578" y="0"/>
                  </a:moveTo>
                  <a:lnTo>
                    <a:pt x="1477185" y="0"/>
                  </a:lnTo>
                  <a:cubicBezTo>
                    <a:pt x="1507328" y="0"/>
                    <a:pt x="1531763" y="24435"/>
                    <a:pt x="1531763" y="54578"/>
                  </a:cubicBezTo>
                  <a:lnTo>
                    <a:pt x="1531763" y="351822"/>
                  </a:lnTo>
                  <a:cubicBezTo>
                    <a:pt x="1531763" y="381965"/>
                    <a:pt x="1507328" y="406400"/>
                    <a:pt x="1477185" y="406400"/>
                  </a:cubicBezTo>
                  <a:lnTo>
                    <a:pt x="54578" y="406400"/>
                  </a:lnTo>
                  <a:cubicBezTo>
                    <a:pt x="24435" y="406400"/>
                    <a:pt x="0" y="381965"/>
                    <a:pt x="0" y="351822"/>
                  </a:cubicBezTo>
                  <a:lnTo>
                    <a:pt x="0" y="54578"/>
                  </a:lnTo>
                  <a:cubicBezTo>
                    <a:pt x="0" y="24435"/>
                    <a:pt x="24435" y="0"/>
                    <a:pt x="54578" y="0"/>
                  </a:cubicBezTo>
                  <a:close/>
                </a:path>
              </a:pathLst>
            </a:custGeom>
            <a:solidFill>
              <a:srgbClr val="F1F1F2"/>
            </a:solidFill>
            <a:ln w="152400" cap="rnd">
              <a:solidFill>
                <a:srgbClr val="5C421D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317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32623" y="8438069"/>
            <a:ext cx="1028713" cy="203677"/>
            <a:chOff x="0" y="0"/>
            <a:chExt cx="270937" cy="536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6947" y="8412724"/>
            <a:ext cx="1028713" cy="203677"/>
            <a:chOff x="0" y="0"/>
            <a:chExt cx="270937" cy="536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778610" y="8412724"/>
            <a:ext cx="1028713" cy="203677"/>
            <a:chOff x="0" y="0"/>
            <a:chExt cx="270937" cy="536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084331" y="4240438"/>
            <a:ext cx="249697" cy="237992"/>
            <a:chOff x="0" y="0"/>
            <a:chExt cx="812800" cy="7747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52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084331" y="4757611"/>
            <a:ext cx="223302" cy="195389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A52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107110" y="5229225"/>
            <a:ext cx="177745" cy="17774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52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979069" y="662046"/>
            <a:ext cx="12722682" cy="156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773"/>
              </a:lnSpc>
            </a:pPr>
            <a:r>
              <a:rPr lang="en-US" sz="9123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LE BULLETIN EFFACÉ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655102" y="6584378"/>
            <a:ext cx="5815913" cy="52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4"/>
              </a:lnSpc>
            </a:pPr>
            <a:r>
              <a:rPr lang="en-US" sz="3189" b="1">
                <a:solidFill>
                  <a:srgbClr val="03213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Mot mystère: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095167" y="2422257"/>
            <a:ext cx="13119870" cy="5969426"/>
            <a:chOff x="0" y="0"/>
            <a:chExt cx="17493161" cy="7959234"/>
          </a:xfrm>
        </p:grpSpPr>
        <p:sp>
          <p:nvSpPr>
            <p:cNvPr id="27" name="TextBox 27"/>
            <p:cNvSpPr txBox="1"/>
            <p:nvPr/>
          </p:nvSpPr>
          <p:spPr>
            <a:xfrm>
              <a:off x="0" y="6909332"/>
              <a:ext cx="11929012" cy="1049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65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099035" y="180975"/>
              <a:ext cx="12394126" cy="5304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60"/>
                </a:lnSpc>
              </a:pPr>
              <a:r>
                <a:rPr lang="en-US" sz="5798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Le pouvoir de décider a disparu. Cherchez dans la salle un mot caché qui permettra à tous de prendre part aux décisions. Observez attentivement et coopérez.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402626" y="8843861"/>
            <a:ext cx="2803513" cy="18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4214" y="-3687292"/>
            <a:ext cx="18656428" cy="18724518"/>
          </a:xfrm>
          <a:custGeom>
            <a:avLst/>
            <a:gdLst/>
            <a:ahLst/>
            <a:cxnLst/>
            <a:rect l="l" t="t" r="r" b="b"/>
            <a:pathLst>
              <a:path w="18656428" h="18724518">
                <a:moveTo>
                  <a:pt x="0" y="0"/>
                </a:moveTo>
                <a:lnTo>
                  <a:pt x="18656428" y="0"/>
                </a:lnTo>
                <a:lnTo>
                  <a:pt x="18656428" y="18724517"/>
                </a:lnTo>
                <a:lnTo>
                  <a:pt x="0" y="18724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3145334" y="5865467"/>
            <a:ext cx="11997332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TRANSMISSION BROUILLÉE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48167" y="3624764"/>
            <a:ext cx="12909748" cy="2050203"/>
            <a:chOff x="0" y="0"/>
            <a:chExt cx="2927917" cy="4649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27917" cy="464984"/>
            </a:xfrm>
            <a:custGeom>
              <a:avLst/>
              <a:gdLst/>
              <a:ahLst/>
              <a:cxnLst/>
              <a:rect l="l" t="t" r="r" b="b"/>
              <a:pathLst>
                <a:path w="2927917" h="464984">
                  <a:moveTo>
                    <a:pt x="24588" y="0"/>
                  </a:moveTo>
                  <a:lnTo>
                    <a:pt x="2903330" y="0"/>
                  </a:lnTo>
                  <a:cubicBezTo>
                    <a:pt x="2916909" y="0"/>
                    <a:pt x="2927917" y="11008"/>
                    <a:pt x="2927917" y="24588"/>
                  </a:cubicBezTo>
                  <a:lnTo>
                    <a:pt x="2927917" y="440396"/>
                  </a:lnTo>
                  <a:cubicBezTo>
                    <a:pt x="2927917" y="453976"/>
                    <a:pt x="2916909" y="464984"/>
                    <a:pt x="2903330" y="464984"/>
                  </a:cubicBezTo>
                  <a:lnTo>
                    <a:pt x="24588" y="464984"/>
                  </a:lnTo>
                  <a:cubicBezTo>
                    <a:pt x="11008" y="464984"/>
                    <a:pt x="0" y="453976"/>
                    <a:pt x="0" y="440396"/>
                  </a:cubicBezTo>
                  <a:lnTo>
                    <a:pt x="0" y="24588"/>
                  </a:lnTo>
                  <a:cubicBezTo>
                    <a:pt x="0" y="11008"/>
                    <a:pt x="11008" y="0"/>
                    <a:pt x="24588" y="0"/>
                  </a:cubicBezTo>
                  <a:close/>
                </a:path>
              </a:pathLst>
            </a:custGeom>
            <a:solidFill>
              <a:srgbClr val="F1F1F2"/>
            </a:solidFill>
            <a:ln w="152400" cap="rnd">
              <a:solidFill>
                <a:srgbClr val="824365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927917" cy="50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18824" y="5087225"/>
            <a:ext cx="1194612" cy="236524"/>
            <a:chOff x="0" y="0"/>
            <a:chExt cx="270937" cy="536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79291" y="5057793"/>
            <a:ext cx="1194612" cy="236524"/>
            <a:chOff x="0" y="0"/>
            <a:chExt cx="270937" cy="536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36668" y="5057793"/>
            <a:ext cx="1194612" cy="236524"/>
            <a:chOff x="0" y="0"/>
            <a:chExt cx="270937" cy="536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498054" y="5072509"/>
            <a:ext cx="1194612" cy="236524"/>
            <a:chOff x="0" y="0"/>
            <a:chExt cx="270937" cy="536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58522" y="5043076"/>
            <a:ext cx="1194612" cy="236524"/>
            <a:chOff x="0" y="0"/>
            <a:chExt cx="270937" cy="5364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615898" y="5043076"/>
            <a:ext cx="1194612" cy="236524"/>
            <a:chOff x="0" y="0"/>
            <a:chExt cx="270937" cy="536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48167" y="1182789"/>
            <a:ext cx="12909748" cy="2050203"/>
            <a:chOff x="0" y="0"/>
            <a:chExt cx="2927917" cy="46498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927917" cy="464984"/>
            </a:xfrm>
            <a:custGeom>
              <a:avLst/>
              <a:gdLst/>
              <a:ahLst/>
              <a:cxnLst/>
              <a:rect l="l" t="t" r="r" b="b"/>
              <a:pathLst>
                <a:path w="2927917" h="464984">
                  <a:moveTo>
                    <a:pt x="24588" y="0"/>
                  </a:moveTo>
                  <a:lnTo>
                    <a:pt x="2903330" y="0"/>
                  </a:lnTo>
                  <a:cubicBezTo>
                    <a:pt x="2916909" y="0"/>
                    <a:pt x="2927917" y="11008"/>
                    <a:pt x="2927917" y="24588"/>
                  </a:cubicBezTo>
                  <a:lnTo>
                    <a:pt x="2927917" y="440396"/>
                  </a:lnTo>
                  <a:cubicBezTo>
                    <a:pt x="2927917" y="453976"/>
                    <a:pt x="2916909" y="464984"/>
                    <a:pt x="2903330" y="464984"/>
                  </a:cubicBezTo>
                  <a:lnTo>
                    <a:pt x="24588" y="464984"/>
                  </a:lnTo>
                  <a:cubicBezTo>
                    <a:pt x="11008" y="464984"/>
                    <a:pt x="0" y="453976"/>
                    <a:pt x="0" y="440396"/>
                  </a:cubicBezTo>
                  <a:lnTo>
                    <a:pt x="0" y="24588"/>
                  </a:lnTo>
                  <a:cubicBezTo>
                    <a:pt x="0" y="11008"/>
                    <a:pt x="11008" y="0"/>
                    <a:pt x="24588" y="0"/>
                  </a:cubicBezTo>
                  <a:close/>
                </a:path>
              </a:pathLst>
            </a:custGeom>
            <a:solidFill>
              <a:srgbClr val="F1F1F2"/>
            </a:solidFill>
            <a:ln w="152400" cap="rnd">
              <a:solidFill>
                <a:srgbClr val="824365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927917" cy="50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599101" y="1257125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338956" y="1257125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18666" y="1257125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T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3273766" y="2893203"/>
            <a:ext cx="12821934" cy="6811342"/>
            <a:chOff x="0" y="0"/>
            <a:chExt cx="17095912" cy="9081789"/>
          </a:xfrm>
        </p:grpSpPr>
        <p:sp>
          <p:nvSpPr>
            <p:cNvPr id="32" name="TextBox 32"/>
            <p:cNvSpPr txBox="1"/>
            <p:nvPr/>
          </p:nvSpPr>
          <p:spPr>
            <a:xfrm>
              <a:off x="5166899" y="533400"/>
              <a:ext cx="11929012" cy="2411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46"/>
                </a:lnSpc>
              </a:pPr>
              <a:endParaRPr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6127896"/>
              <a:ext cx="14990899" cy="29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72"/>
                </a:lnSpc>
              </a:pPr>
              <a:r>
                <a:rPr lang="en-US" sz="480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Les représentants sont muets et le message est codé. Décryptez-le avec votre équipe pour redonner la voix à ceux qui parlent au nom du groupe.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14100840" y="1391722"/>
            <a:ext cx="3546209" cy="4114800"/>
          </a:xfrm>
          <a:custGeom>
            <a:avLst/>
            <a:gdLst/>
            <a:ahLst/>
            <a:cxnLst/>
            <a:rect l="l" t="t" r="r" b="b"/>
            <a:pathLst>
              <a:path w="3546209" h="4114800">
                <a:moveTo>
                  <a:pt x="0" y="0"/>
                </a:moveTo>
                <a:lnTo>
                  <a:pt x="3546209" y="0"/>
                </a:lnTo>
                <a:lnTo>
                  <a:pt x="35462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5" name="TextBox 35"/>
          <p:cNvSpPr txBox="1"/>
          <p:nvPr/>
        </p:nvSpPr>
        <p:spPr>
          <a:xfrm>
            <a:off x="9558522" y="1191697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59246" y="1191697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78811" y="1191697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296169" y="1257125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O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4117" y="2042408"/>
            <a:ext cx="13545688" cy="9093589"/>
            <a:chOff x="0" y="0"/>
            <a:chExt cx="18060917" cy="12124785"/>
          </a:xfrm>
        </p:grpSpPr>
        <p:sp>
          <p:nvSpPr>
            <p:cNvPr id="3" name="Freeform 3"/>
            <p:cNvSpPr/>
            <p:nvPr/>
          </p:nvSpPr>
          <p:spPr>
            <a:xfrm>
              <a:off x="3147043" y="0"/>
              <a:ext cx="14913874" cy="8812744"/>
            </a:xfrm>
            <a:custGeom>
              <a:avLst/>
              <a:gdLst/>
              <a:ahLst/>
              <a:cxnLst/>
              <a:rect l="l" t="t" r="r" b="b"/>
              <a:pathLst>
                <a:path w="14913874" h="8812744">
                  <a:moveTo>
                    <a:pt x="0" y="0"/>
                  </a:moveTo>
                  <a:lnTo>
                    <a:pt x="14913874" y="0"/>
                  </a:lnTo>
                  <a:lnTo>
                    <a:pt x="14913874" y="8812744"/>
                  </a:lnTo>
                  <a:lnTo>
                    <a:pt x="0" y="8812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406372"/>
              <a:ext cx="17614636" cy="7718413"/>
            </a:xfrm>
            <a:custGeom>
              <a:avLst/>
              <a:gdLst/>
              <a:ahLst/>
              <a:cxnLst/>
              <a:rect l="l" t="t" r="r" b="b"/>
              <a:pathLst>
                <a:path w="17614636" h="7718413">
                  <a:moveTo>
                    <a:pt x="0" y="0"/>
                  </a:moveTo>
                  <a:lnTo>
                    <a:pt x="17614636" y="0"/>
                  </a:lnTo>
                  <a:lnTo>
                    <a:pt x="17614636" y="7718413"/>
                  </a:lnTo>
                  <a:lnTo>
                    <a:pt x="0" y="7718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516194" y="1713535"/>
            <a:ext cx="8888374" cy="6859930"/>
          </a:xfrm>
          <a:custGeom>
            <a:avLst/>
            <a:gdLst/>
            <a:ahLst/>
            <a:cxnLst/>
            <a:rect l="l" t="t" r="r" b="b"/>
            <a:pathLst>
              <a:path w="8888374" h="6859930">
                <a:moveTo>
                  <a:pt x="0" y="0"/>
                </a:moveTo>
                <a:lnTo>
                  <a:pt x="8888374" y="0"/>
                </a:lnTo>
                <a:lnTo>
                  <a:pt x="8888374" y="6859930"/>
                </a:lnTo>
                <a:lnTo>
                  <a:pt x="0" y="6859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590238" y="828675"/>
            <a:ext cx="11213955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DÉSÉQUILIBRE DÉTECTÉ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8374" y="2682581"/>
            <a:ext cx="9067787" cy="444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5"/>
              </a:lnSpc>
            </a:pPr>
            <a:r>
              <a:rPr lang="en-US" sz="53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Certaines voix comptent plus que d’autres. Analysez les situations et choisissez celles qui garantissent un traitement égal pour tous. Discutez pour trouver l’équilibre.</a:t>
            </a:r>
          </a:p>
          <a:p>
            <a:pPr algn="ctr">
              <a:lnSpc>
                <a:spcPts val="5606"/>
              </a:lnSpc>
            </a:pPr>
            <a:endParaRPr lang="en-US" sz="5399">
              <a:solidFill>
                <a:srgbClr val="000000"/>
              </a:solidFill>
              <a:latin typeface="Amoresa"/>
              <a:ea typeface="Amoresa"/>
              <a:cs typeface="Amoresa"/>
              <a:sym typeface="Amoresa"/>
            </a:endParaRP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8873" y="2804477"/>
            <a:ext cx="16430427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“Tous les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élèves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ont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la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même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voix”</a:t>
            </a: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Certains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élèves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ont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plus de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pouvoir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d’autres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”</a:t>
            </a: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“Chacun est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traité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la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même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manière”</a:t>
            </a: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“On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favorise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toujours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les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mêmes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personnes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”</a:t>
            </a: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7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85568" y="-4490915"/>
            <a:ext cx="21904986" cy="22146585"/>
            <a:chOff x="0" y="0"/>
            <a:chExt cx="29206648" cy="29528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206648" cy="29528780"/>
            </a:xfrm>
            <a:custGeom>
              <a:avLst/>
              <a:gdLst/>
              <a:ahLst/>
              <a:cxnLst/>
              <a:rect l="l" t="t" r="r" b="b"/>
              <a:pathLst>
                <a:path w="29206648" h="29528780">
                  <a:moveTo>
                    <a:pt x="0" y="0"/>
                  </a:moveTo>
                  <a:lnTo>
                    <a:pt x="29206648" y="0"/>
                  </a:lnTo>
                  <a:lnTo>
                    <a:pt x="29206648" y="29528780"/>
                  </a:lnTo>
                  <a:lnTo>
                    <a:pt x="0" y="2952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105322" y="12939165"/>
              <a:ext cx="10592768" cy="8249118"/>
            </a:xfrm>
            <a:custGeom>
              <a:avLst/>
              <a:gdLst/>
              <a:ahLst/>
              <a:cxnLst/>
              <a:rect l="l" t="t" r="r" b="b"/>
              <a:pathLst>
                <a:path w="10592768" h="8249118">
                  <a:moveTo>
                    <a:pt x="0" y="0"/>
                  </a:moveTo>
                  <a:lnTo>
                    <a:pt x="10592768" y="0"/>
                  </a:lnTo>
                  <a:lnTo>
                    <a:pt x="10592768" y="8249118"/>
                  </a:lnTo>
                  <a:lnTo>
                    <a:pt x="0" y="8249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2685690" y="16199936"/>
              <a:ext cx="9100234" cy="2733604"/>
              <a:chOff x="0" y="0"/>
              <a:chExt cx="1547942" cy="4649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47943" cy="464984"/>
              </a:xfrm>
              <a:custGeom>
                <a:avLst/>
                <a:gdLst/>
                <a:ahLst/>
                <a:cxnLst/>
                <a:rect l="l" t="t" r="r" b="b"/>
                <a:pathLst>
                  <a:path w="1547943" h="464984">
                    <a:moveTo>
                      <a:pt x="46507" y="0"/>
                    </a:moveTo>
                    <a:lnTo>
                      <a:pt x="1501435" y="0"/>
                    </a:lnTo>
                    <a:cubicBezTo>
                      <a:pt x="1527121" y="0"/>
                      <a:pt x="1547943" y="20822"/>
                      <a:pt x="1547943" y="46507"/>
                    </a:cubicBezTo>
                    <a:lnTo>
                      <a:pt x="1547943" y="418477"/>
                    </a:lnTo>
                    <a:cubicBezTo>
                      <a:pt x="1547943" y="444162"/>
                      <a:pt x="1527121" y="464984"/>
                      <a:pt x="1501435" y="464984"/>
                    </a:cubicBezTo>
                    <a:lnTo>
                      <a:pt x="46507" y="464984"/>
                    </a:lnTo>
                    <a:cubicBezTo>
                      <a:pt x="20822" y="464984"/>
                      <a:pt x="0" y="444162"/>
                      <a:pt x="0" y="418477"/>
                    </a:cubicBezTo>
                    <a:lnTo>
                      <a:pt x="0" y="46507"/>
                    </a:lnTo>
                    <a:cubicBezTo>
                      <a:pt x="0" y="20822"/>
                      <a:pt x="20822" y="0"/>
                      <a:pt x="46507" y="0"/>
                    </a:cubicBezTo>
                    <a:close/>
                  </a:path>
                </a:pathLst>
              </a:custGeom>
              <a:solidFill>
                <a:srgbClr val="F1F1F2"/>
              </a:solidFill>
              <a:ln w="152400" cap="rnd">
                <a:solidFill>
                  <a:srgbClr val="82436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547942" cy="5030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 rot="941860">
              <a:off x="11025317" y="13620700"/>
              <a:ext cx="3088470" cy="4044425"/>
            </a:xfrm>
            <a:custGeom>
              <a:avLst/>
              <a:gdLst/>
              <a:ahLst/>
              <a:cxnLst/>
              <a:rect l="l" t="t" r="r" b="b"/>
              <a:pathLst>
                <a:path w="3088470" h="4044425">
                  <a:moveTo>
                    <a:pt x="0" y="0"/>
                  </a:moveTo>
                  <a:lnTo>
                    <a:pt x="3088470" y="0"/>
                  </a:lnTo>
                  <a:lnTo>
                    <a:pt x="3088470" y="4044425"/>
                  </a:lnTo>
                  <a:lnTo>
                    <a:pt x="0" y="4044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579900" y="18149885"/>
              <a:ext cx="1592816" cy="315366"/>
              <a:chOff x="0" y="0"/>
              <a:chExt cx="270937" cy="5364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0937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70937" h="53643">
                    <a:moveTo>
                      <a:pt x="0" y="0"/>
                    </a:moveTo>
                    <a:lnTo>
                      <a:pt x="270937" y="0"/>
                    </a:lnTo>
                    <a:lnTo>
                      <a:pt x="270937" y="53643"/>
                    </a:lnTo>
                    <a:lnTo>
                      <a:pt x="0" y="53643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70937" cy="917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6327189" y="18110641"/>
              <a:ext cx="1592816" cy="315366"/>
              <a:chOff x="0" y="0"/>
              <a:chExt cx="270937" cy="5364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70937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70937" h="53643">
                    <a:moveTo>
                      <a:pt x="0" y="0"/>
                    </a:moveTo>
                    <a:lnTo>
                      <a:pt x="270937" y="0"/>
                    </a:lnTo>
                    <a:lnTo>
                      <a:pt x="270937" y="53643"/>
                    </a:lnTo>
                    <a:lnTo>
                      <a:pt x="0" y="53643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70937" cy="917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070358" y="18110641"/>
              <a:ext cx="1592816" cy="315366"/>
              <a:chOff x="0" y="0"/>
              <a:chExt cx="270937" cy="5364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0937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70937" h="53643">
                    <a:moveTo>
                      <a:pt x="0" y="0"/>
                    </a:moveTo>
                    <a:lnTo>
                      <a:pt x="270937" y="0"/>
                    </a:lnTo>
                    <a:lnTo>
                      <a:pt x="270937" y="53643"/>
                    </a:lnTo>
                    <a:lnTo>
                      <a:pt x="0" y="53643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70937" cy="917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TextBox 18"/>
          <p:cNvSpPr txBox="1"/>
          <p:nvPr/>
        </p:nvSpPr>
        <p:spPr>
          <a:xfrm>
            <a:off x="619466" y="652578"/>
            <a:ext cx="11308513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RÈGLES CORROMPUES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51510" y="2927286"/>
            <a:ext cx="13633095" cy="3021634"/>
            <a:chOff x="0" y="171449"/>
            <a:chExt cx="18177460" cy="4028846"/>
          </a:xfrm>
        </p:grpSpPr>
        <p:sp>
          <p:nvSpPr>
            <p:cNvPr id="20" name="TextBox 20"/>
            <p:cNvSpPr txBox="1"/>
            <p:nvPr/>
          </p:nvSpPr>
          <p:spPr>
            <a:xfrm>
              <a:off x="6248448" y="1789174"/>
              <a:ext cx="11929012" cy="2411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46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71449"/>
              <a:ext cx="13466899" cy="370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9"/>
                </a:lnSpc>
              </a:pPr>
              <a:r>
                <a:rPr lang="en-US" sz="5999" dirty="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Le </a:t>
              </a:r>
              <a:r>
                <a:rPr lang="en-US" sz="5999" dirty="0" err="1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pouvoir</a:t>
              </a:r>
              <a:r>
                <a:rPr lang="en-US" sz="5999" dirty="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</a:t>
              </a:r>
              <a:r>
                <a:rPr lang="en-US" sz="5999" dirty="0" err="1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n’est</a:t>
              </a:r>
              <a:r>
                <a:rPr lang="en-US" sz="5999" dirty="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plus </a:t>
              </a:r>
              <a:r>
                <a:rPr lang="en-US" sz="5999" dirty="0" err="1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limité</a:t>
              </a:r>
              <a:r>
                <a:rPr lang="en-US" sz="5999" dirty="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. </a:t>
              </a:r>
              <a:r>
                <a:rPr lang="en-US" sz="5999" dirty="0" err="1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Complétez</a:t>
              </a:r>
              <a:r>
                <a:rPr lang="en-US" sz="5999" dirty="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le mot </a:t>
              </a:r>
              <a:r>
                <a:rPr lang="en-US" sz="5999" dirty="0" err="1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manquant</a:t>
              </a:r>
              <a:r>
                <a:rPr lang="en-US" sz="5999" dirty="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pour </a:t>
              </a:r>
              <a:r>
                <a:rPr lang="en-US" sz="5999" dirty="0" err="1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rétablir</a:t>
              </a:r>
              <a:r>
                <a:rPr lang="en-US" sz="5999" dirty="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les </a:t>
              </a:r>
              <a:r>
                <a:rPr lang="en-US" sz="5999" dirty="0" err="1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règles</a:t>
              </a:r>
              <a:r>
                <a:rPr lang="en-US" sz="5999" dirty="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et </a:t>
              </a:r>
              <a:r>
                <a:rPr lang="en-US" sz="5999" dirty="0" err="1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sécuriser</a:t>
              </a:r>
              <a:r>
                <a:rPr lang="en-US" sz="5999" dirty="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le </a:t>
              </a:r>
              <a:r>
                <a:rPr lang="en-US" sz="5999" dirty="0" err="1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système</a:t>
              </a:r>
              <a:r>
                <a:rPr lang="en-US" sz="5999" dirty="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7478</TotalTime>
  <Words>597</Words>
  <Application>Microsoft Office PowerPoint</Application>
  <PresentationFormat>Personnalisé</PresentationFormat>
  <Paragraphs>72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Fibre</vt:lpstr>
      <vt:lpstr>Amoresa</vt:lpstr>
      <vt:lpstr>Open Sans Bold</vt:lpstr>
      <vt:lpstr>Open Sans Bold Italics</vt:lpstr>
      <vt:lpstr>Gochi Hand</vt:lpstr>
      <vt:lpstr>Open Sans</vt:lpstr>
      <vt:lpstr>Arial</vt:lpstr>
      <vt:lpstr>Calibri</vt:lpstr>
      <vt:lpstr>Codec Pro Bold</vt:lpstr>
      <vt:lpstr>EB Garamond Semi-Bold Italics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jeu escape game manoir hanté illustratif</dc:title>
  <dc:creator>Eleve</dc:creator>
  <cp:lastModifiedBy>MATHIS Candice</cp:lastModifiedBy>
  <cp:revision>3</cp:revision>
  <dcterms:created xsi:type="dcterms:W3CDTF">2006-08-16T00:00:00Z</dcterms:created>
  <dcterms:modified xsi:type="dcterms:W3CDTF">2026-03-24T12:02:25Z</dcterms:modified>
  <dc:identifier>DAG9iBej9Kk</dc:identifier>
</cp:coreProperties>
</file>